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4/27/2015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eaLnBrk="1" latinLnBrk="0" hangingPunct="1"/>
            <a:fld id="{91974DF9-AD47-4691-BA21-BBFCE3637A9A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://portaldefacturas.toks.com.mx:8443/logi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52959" y="2381946"/>
            <a:ext cx="7315200" cy="1776472"/>
          </a:xfrm>
        </p:spPr>
        <p:txBody>
          <a:bodyPr>
            <a:normAutofit/>
          </a:bodyPr>
          <a:lstStyle/>
          <a:p>
            <a:pPr algn="r"/>
            <a:r>
              <a:rPr lang="es-ES" dirty="0" smtClean="0"/>
              <a:t>Programa </a:t>
            </a:r>
            <a:r>
              <a:rPr lang="es-ES" dirty="0"/>
              <a:t>de carga masiva para proveedores</a:t>
            </a:r>
            <a:endParaRPr lang="es-MX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1452959" y="4158418"/>
            <a:ext cx="7315200" cy="566726"/>
          </a:xfrm>
        </p:spPr>
        <p:txBody>
          <a:bodyPr/>
          <a:lstStyle/>
          <a:p>
            <a:pPr algn="r"/>
            <a:r>
              <a:rPr lang="es-MX" dirty="0" smtClean="0"/>
              <a:t>14 Abril 2015</a:t>
            </a:r>
            <a:endParaRPr lang="es-MX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072" y="9525"/>
            <a:ext cx="942975" cy="1057275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097" y="9525"/>
            <a:ext cx="1057275" cy="952500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223" y="9525"/>
            <a:ext cx="1000125" cy="1066800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704"/>
            <a:ext cx="10191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4891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3" y="2636913"/>
            <a:ext cx="8142886" cy="1368152"/>
          </a:xfrm>
        </p:spPr>
        <p:txBody>
          <a:bodyPr/>
          <a:lstStyle/>
          <a:p>
            <a:r>
              <a:rPr lang="es-MX" dirty="0"/>
              <a:t>Esta preparado para tomar ambos tipos sin distinción.</a:t>
            </a:r>
          </a:p>
          <a:p>
            <a:r>
              <a:rPr lang="es-MX" dirty="0"/>
              <a:t>En el estricto sentido de creación de los archivos  las formas </a:t>
            </a:r>
            <a:r>
              <a:rPr lang="es-MX" dirty="0" smtClean="0"/>
              <a:t>válidas </a:t>
            </a:r>
            <a:r>
              <a:rPr lang="es-MX" dirty="0"/>
              <a:t>son :  </a:t>
            </a:r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395536" y="1052737"/>
            <a:ext cx="9361040" cy="11521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MX" sz="2800" dirty="0"/>
              <a:t>Mi programa de </a:t>
            </a:r>
            <a:r>
              <a:rPr lang="es-MX" sz="2800" dirty="0" smtClean="0"/>
              <a:t>facturación </a:t>
            </a:r>
            <a:r>
              <a:rPr lang="es-MX" sz="2800" dirty="0"/>
              <a:t>entrega el espacio de</a:t>
            </a:r>
            <a:br>
              <a:rPr lang="es-MX" sz="2800" dirty="0"/>
            </a:br>
            <a:r>
              <a:rPr lang="es-MX" sz="2800" dirty="0"/>
              <a:t>nombres a la inversa de como se </a:t>
            </a:r>
            <a:r>
              <a:rPr lang="es-MX" sz="2800" dirty="0" smtClean="0"/>
              <a:t>requiere;</a:t>
            </a:r>
            <a:r>
              <a:rPr lang="es-MX" sz="2800" dirty="0"/>
              <a:t/>
            </a:r>
            <a:br>
              <a:rPr lang="es-MX" sz="2800" dirty="0"/>
            </a:br>
            <a:r>
              <a:rPr lang="es-MX" sz="2800" dirty="0"/>
              <a:t>¿La Carga Masiva Funciona?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0" y="2348880"/>
            <a:ext cx="8244407" cy="72008"/>
          </a:xfrm>
          <a:prstGeom prst="rect">
            <a:avLst/>
          </a:prstGeom>
          <a:gradFill flip="none" rotWithShape="1">
            <a:gsLst>
              <a:gs pos="100000">
                <a:srgbClr val="FFF200"/>
              </a:gs>
              <a:gs pos="35000">
                <a:srgbClr val="FF7A00"/>
              </a:gs>
              <a:gs pos="72000">
                <a:srgbClr val="FF0300"/>
              </a:gs>
              <a:gs pos="0">
                <a:srgbClr val="4D080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87530"/>
            <a:ext cx="8705850" cy="70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38" y="5595706"/>
            <a:ext cx="8705850" cy="71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2 Marcador de contenido"/>
          <p:cNvSpPr txBox="1">
            <a:spLocks/>
          </p:cNvSpPr>
          <p:nvPr/>
        </p:nvSpPr>
        <p:spPr>
          <a:xfrm>
            <a:off x="929208" y="5043633"/>
            <a:ext cx="7315200" cy="617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0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88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" charset="2"/>
              <a:buNone/>
            </a:pPr>
            <a:r>
              <a:rPr lang="es-MX" dirty="0" smtClean="0"/>
              <a:t>O ésta: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5903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81791" y="2420888"/>
            <a:ext cx="8842176" cy="1307239"/>
          </a:xfrm>
        </p:spPr>
        <p:txBody>
          <a:bodyPr/>
          <a:lstStyle/>
          <a:p>
            <a:r>
              <a:rPr lang="es-MX" dirty="0"/>
              <a:t>Si eres proveedor y  distribuyes productos a mas de la mitad de las unidades </a:t>
            </a:r>
            <a:r>
              <a:rPr lang="es-MX" dirty="0" smtClean="0"/>
              <a:t>existentes es </a:t>
            </a:r>
            <a:r>
              <a:rPr lang="es-MX" dirty="0"/>
              <a:t>factible utilizar </a:t>
            </a:r>
            <a:r>
              <a:rPr lang="es-MX" dirty="0" smtClean="0"/>
              <a:t>el </a:t>
            </a:r>
            <a:r>
              <a:rPr lang="es-MX" dirty="0"/>
              <a:t>programa de cargas masiva.</a:t>
            </a:r>
          </a:p>
          <a:p>
            <a:endParaRPr lang="es-MX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323528" y="908720"/>
            <a:ext cx="9361040" cy="11521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MX" sz="3200" dirty="0"/>
              <a:t>¿Cómo se si puedo entrar al esquema de</a:t>
            </a:r>
          </a:p>
          <a:p>
            <a:r>
              <a:rPr lang="es-MX" sz="3200" dirty="0"/>
              <a:t>Cargas masivas?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0" y="2132856"/>
            <a:ext cx="8244407" cy="72008"/>
          </a:xfrm>
          <a:prstGeom prst="rect">
            <a:avLst/>
          </a:prstGeom>
          <a:gradFill flip="none" rotWithShape="1">
            <a:gsLst>
              <a:gs pos="100000">
                <a:srgbClr val="FFF200"/>
              </a:gs>
              <a:gs pos="35000">
                <a:srgbClr val="FF7A00"/>
              </a:gs>
              <a:gs pos="72000">
                <a:srgbClr val="FF0300"/>
              </a:gs>
              <a:gs pos="0">
                <a:srgbClr val="4D080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14" name="13 Grupo"/>
          <p:cNvGrpSpPr/>
          <p:nvPr/>
        </p:nvGrpSpPr>
        <p:grpSpPr>
          <a:xfrm>
            <a:off x="1043608" y="3789040"/>
            <a:ext cx="4392488" cy="2736304"/>
            <a:chOff x="899592" y="3933056"/>
            <a:chExt cx="4392488" cy="2736304"/>
          </a:xfrm>
        </p:grpSpPr>
        <p:sp>
          <p:nvSpPr>
            <p:cNvPr id="12" name="11 Rectángulo redondeado"/>
            <p:cNvSpPr/>
            <p:nvPr/>
          </p:nvSpPr>
          <p:spPr>
            <a:xfrm>
              <a:off x="899592" y="3933056"/>
              <a:ext cx="4392488" cy="273630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Picture 3" descr="C:\Users\PRAXISIT\AppData\Local\Microsoft\Windows\Temporary Internet Files\Content.IE5\RDYRRIOT\productos10[1]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4077072"/>
              <a:ext cx="4032448" cy="23847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14 Grupo"/>
          <p:cNvGrpSpPr/>
          <p:nvPr/>
        </p:nvGrpSpPr>
        <p:grpSpPr>
          <a:xfrm>
            <a:off x="5832140" y="4077072"/>
            <a:ext cx="2196244" cy="2160240"/>
            <a:chOff x="5506498" y="4127549"/>
            <a:chExt cx="2196244" cy="2160240"/>
          </a:xfrm>
        </p:grpSpPr>
        <p:sp>
          <p:nvSpPr>
            <p:cNvPr id="13" name="12 Rectángulo redondeado"/>
            <p:cNvSpPr/>
            <p:nvPr/>
          </p:nvSpPr>
          <p:spPr>
            <a:xfrm>
              <a:off x="5506498" y="4127549"/>
              <a:ext cx="2196244" cy="216024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1" name="Picture 4" descr="C:\Users\PRAXISIT\AppData\Local\Microsoft\Windows\Temporary Internet Files\Content.IE5\DNEV35M6\Toks-logo-7199D1EF07-seeklogo_com[1].gif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4293096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1715900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195736" y="4797152"/>
            <a:ext cx="5005649" cy="10801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s-ES" sz="6000" dirty="0">
                <a:solidFill>
                  <a:srgbClr val="FF8001"/>
                </a:solidFill>
              </a:rPr>
              <a:t>Bienvenido</a:t>
            </a:r>
            <a:endParaRPr lang="es-ES" sz="7200" dirty="0">
              <a:solidFill>
                <a:srgbClr val="FF8001"/>
              </a:solidFill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3808" y="1379309"/>
            <a:ext cx="3042138" cy="30578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9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038984"/>
            <a:ext cx="8183880" cy="661824"/>
          </a:xfrm>
        </p:spPr>
        <p:txBody>
          <a:bodyPr>
            <a:noAutofit/>
          </a:bodyPr>
          <a:lstStyle/>
          <a:p>
            <a:r>
              <a:rPr lang="es-ES" sz="4400" dirty="0"/>
              <a:t>¿Que es la Carga Masiva?</a:t>
            </a:r>
            <a:endParaRPr lang="es-MX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2348880"/>
            <a:ext cx="8183880" cy="3888432"/>
          </a:xfrm>
        </p:spPr>
        <p:txBody>
          <a:bodyPr>
            <a:normAutofit fontScale="92500" lnSpcReduction="20000"/>
          </a:bodyPr>
          <a:lstStyle/>
          <a:p>
            <a:r>
              <a:rPr lang="es-ES" sz="3000" dirty="0"/>
              <a:t>La carga masiva es la carga de facturas al portal de TOKS de manera desatendida.</a:t>
            </a:r>
          </a:p>
          <a:p>
            <a:r>
              <a:rPr lang="es-ES" sz="3000" dirty="0"/>
              <a:t>En volumen considerable.</a:t>
            </a:r>
          </a:p>
          <a:p>
            <a:r>
              <a:rPr lang="es-ES" sz="3000" dirty="0"/>
              <a:t>Hasta el momento existen 2 maneras de cargar facturas para pago</a:t>
            </a:r>
            <a:r>
              <a:rPr lang="es-ES" sz="3000" dirty="0" smtClean="0"/>
              <a:t>:</a:t>
            </a:r>
          </a:p>
          <a:p>
            <a:endParaRPr lang="es-ES" sz="26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ES" sz="3500" dirty="0">
                <a:solidFill>
                  <a:srgbClr val="FFC000"/>
                </a:solidFill>
                <a:hlinkClick r:id="rId2"/>
              </a:rPr>
              <a:t>http://portaldefacturas.toks.com.mx:8443/login</a:t>
            </a:r>
            <a:endParaRPr lang="es-ES" sz="3500" dirty="0">
              <a:solidFill>
                <a:srgbClr val="FFC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ES" sz="3500" dirty="0"/>
              <a:t>Carga Masiva de Facturas.</a:t>
            </a:r>
          </a:p>
          <a:p>
            <a:endParaRPr lang="es-MX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1" y="1772816"/>
            <a:ext cx="7308304" cy="72008"/>
          </a:xfrm>
          <a:prstGeom prst="rect">
            <a:avLst/>
          </a:prstGeom>
          <a:gradFill flip="none" rotWithShape="1">
            <a:gsLst>
              <a:gs pos="100000">
                <a:srgbClr val="FFF200"/>
              </a:gs>
              <a:gs pos="35000">
                <a:srgbClr val="FF7A00"/>
              </a:gs>
              <a:gs pos="72000">
                <a:srgbClr val="FF0300"/>
              </a:gs>
              <a:gs pos="0">
                <a:srgbClr val="4D080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13422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1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6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1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6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1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050767"/>
            <a:ext cx="7315200" cy="1154097"/>
          </a:xfrm>
        </p:spPr>
        <p:txBody>
          <a:bodyPr>
            <a:normAutofit fontScale="90000"/>
          </a:bodyPr>
          <a:lstStyle/>
          <a:p>
            <a:r>
              <a:rPr lang="es-ES" sz="4400" dirty="0"/>
              <a:t>¿</a:t>
            </a:r>
            <a:r>
              <a:rPr lang="es-ES" sz="4400" dirty="0" smtClean="0"/>
              <a:t>Porqu</a:t>
            </a:r>
            <a:r>
              <a:rPr lang="es-ES" sz="4400" dirty="0"/>
              <a:t>é</a:t>
            </a:r>
            <a:r>
              <a:rPr lang="es-ES" sz="4400" dirty="0" smtClean="0"/>
              <a:t> </a:t>
            </a:r>
            <a:r>
              <a:rPr lang="es-ES" sz="4400" dirty="0"/>
              <a:t>existen dos maneras?</a:t>
            </a:r>
            <a:r>
              <a:rPr lang="es-ES" dirty="0"/>
              <a:t/>
            </a:r>
            <a:br>
              <a:rPr lang="es-ES" dirty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14400" y="2204864"/>
            <a:ext cx="7315200" cy="353952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tx1">
                    <a:lumMod val="95000"/>
                  </a:schemeClr>
                </a:solidFill>
              </a:rPr>
              <a:t>Conveniencia de Volumen.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tx1">
                    <a:lumMod val="95000"/>
                  </a:schemeClr>
                </a:solidFill>
              </a:rPr>
              <a:t>Para fortalecer relaciones sanas de negocios.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tx1">
                    <a:lumMod val="95000"/>
                  </a:schemeClr>
                </a:solidFill>
              </a:rPr>
              <a:t>Para abarcar un amplio rango de proveedores.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3200" dirty="0">
                <a:solidFill>
                  <a:schemeClr val="tx1">
                    <a:lumMod val="95000"/>
                  </a:schemeClr>
                </a:solidFill>
              </a:rPr>
              <a:t>Facilitar los procesos.</a:t>
            </a:r>
          </a:p>
          <a:p>
            <a:endParaRPr lang="es-MX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  <p:sp>
        <p:nvSpPr>
          <p:cNvPr id="10" name="9 Rectángulo"/>
          <p:cNvSpPr/>
          <p:nvPr/>
        </p:nvSpPr>
        <p:spPr>
          <a:xfrm>
            <a:off x="1" y="1772816"/>
            <a:ext cx="7308304" cy="72008"/>
          </a:xfrm>
          <a:prstGeom prst="rect">
            <a:avLst/>
          </a:prstGeom>
          <a:gradFill flip="none" rotWithShape="1">
            <a:gsLst>
              <a:gs pos="100000">
                <a:srgbClr val="FFF200"/>
              </a:gs>
              <a:gs pos="35000">
                <a:srgbClr val="FF7A00"/>
              </a:gs>
              <a:gs pos="72000">
                <a:srgbClr val="FF0300"/>
              </a:gs>
              <a:gs pos="0">
                <a:srgbClr val="4D080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86817488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 redondeado"/>
          <p:cNvSpPr/>
          <p:nvPr/>
        </p:nvSpPr>
        <p:spPr>
          <a:xfrm>
            <a:off x="3851920" y="1700808"/>
            <a:ext cx="5112568" cy="4536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60648"/>
            <a:ext cx="9361040" cy="1152127"/>
          </a:xfrm>
        </p:spPr>
        <p:txBody>
          <a:bodyPr>
            <a:noAutofit/>
          </a:bodyPr>
          <a:lstStyle/>
          <a:p>
            <a:r>
              <a:rPr lang="es-ES" sz="3600" dirty="0"/>
              <a:t>¿Cual es la diferencia de la carga masiva</a:t>
            </a:r>
            <a:r>
              <a:rPr lang="es-ES" sz="3600" dirty="0" smtClean="0"/>
              <a:t>?</a:t>
            </a:r>
            <a:endParaRPr lang="es-MX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692796"/>
            <a:ext cx="3210744" cy="4760540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/>
              <a:t>No te limita a subir  factura por factura.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/>
              <a:t>No te canaliza a la pagina web para la carga de dichas facturas.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/>
              <a:t>No es necesaria la intervención humana si así se desea. </a:t>
            </a: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0" y="1484784"/>
            <a:ext cx="8244407" cy="72008"/>
          </a:xfrm>
          <a:prstGeom prst="rect">
            <a:avLst/>
          </a:prstGeom>
          <a:gradFill flip="none" rotWithShape="1">
            <a:gsLst>
              <a:gs pos="100000">
                <a:srgbClr val="FFF200"/>
              </a:gs>
              <a:gs pos="35000">
                <a:srgbClr val="FF7A00"/>
              </a:gs>
              <a:gs pos="72000">
                <a:srgbClr val="FF0300"/>
              </a:gs>
              <a:gs pos="0">
                <a:srgbClr val="4D080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" name="Picture 2" descr="C:\Users\PRAXISIT\Downloads\BigProviderLoadInvoicesFinal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120" y="1851971"/>
            <a:ext cx="4515336" cy="431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46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3" grpId="0" build="p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17 Grupo"/>
          <p:cNvGrpSpPr/>
          <p:nvPr/>
        </p:nvGrpSpPr>
        <p:grpSpPr>
          <a:xfrm>
            <a:off x="1526256" y="3212976"/>
            <a:ext cx="6742112" cy="2592386"/>
            <a:chOff x="1526256" y="3212976"/>
            <a:chExt cx="6742112" cy="2592386"/>
          </a:xfrm>
        </p:grpSpPr>
        <p:sp>
          <p:nvSpPr>
            <p:cNvPr id="19" name="18 Forma libre"/>
            <p:cNvSpPr/>
            <p:nvPr/>
          </p:nvSpPr>
          <p:spPr>
            <a:xfrm>
              <a:off x="1526256" y="3212976"/>
              <a:ext cx="6742112" cy="810120"/>
            </a:xfrm>
            <a:custGeom>
              <a:avLst/>
              <a:gdLst>
                <a:gd name="connsiteX0" fmla="*/ 0 w 6742112"/>
                <a:gd name="connsiteY0" fmla="*/ 81012 h 810120"/>
                <a:gd name="connsiteX1" fmla="*/ 81012 w 6742112"/>
                <a:gd name="connsiteY1" fmla="*/ 0 h 810120"/>
                <a:gd name="connsiteX2" fmla="*/ 6661100 w 6742112"/>
                <a:gd name="connsiteY2" fmla="*/ 0 h 810120"/>
                <a:gd name="connsiteX3" fmla="*/ 6742112 w 6742112"/>
                <a:gd name="connsiteY3" fmla="*/ 81012 h 810120"/>
                <a:gd name="connsiteX4" fmla="*/ 6742112 w 6742112"/>
                <a:gd name="connsiteY4" fmla="*/ 729108 h 810120"/>
                <a:gd name="connsiteX5" fmla="*/ 6661100 w 6742112"/>
                <a:gd name="connsiteY5" fmla="*/ 810120 h 810120"/>
                <a:gd name="connsiteX6" fmla="*/ 81012 w 6742112"/>
                <a:gd name="connsiteY6" fmla="*/ 810120 h 810120"/>
                <a:gd name="connsiteX7" fmla="*/ 0 w 6742112"/>
                <a:gd name="connsiteY7" fmla="*/ 729108 h 810120"/>
                <a:gd name="connsiteX8" fmla="*/ 0 w 6742112"/>
                <a:gd name="connsiteY8" fmla="*/ 81012 h 8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2112" h="810120">
                  <a:moveTo>
                    <a:pt x="0" y="81012"/>
                  </a:moveTo>
                  <a:cubicBezTo>
                    <a:pt x="0" y="36270"/>
                    <a:pt x="36270" y="0"/>
                    <a:pt x="81012" y="0"/>
                  </a:cubicBezTo>
                  <a:lnTo>
                    <a:pt x="6661100" y="0"/>
                  </a:lnTo>
                  <a:cubicBezTo>
                    <a:pt x="6705842" y="0"/>
                    <a:pt x="6742112" y="36270"/>
                    <a:pt x="6742112" y="81012"/>
                  </a:cubicBezTo>
                  <a:lnTo>
                    <a:pt x="6742112" y="729108"/>
                  </a:lnTo>
                  <a:cubicBezTo>
                    <a:pt x="6742112" y="773850"/>
                    <a:pt x="6705842" y="810120"/>
                    <a:pt x="6661100" y="810120"/>
                  </a:cubicBezTo>
                  <a:lnTo>
                    <a:pt x="81012" y="810120"/>
                  </a:lnTo>
                  <a:cubicBezTo>
                    <a:pt x="36270" y="810120"/>
                    <a:pt x="0" y="773850"/>
                    <a:pt x="0" y="729108"/>
                  </a:cubicBezTo>
                  <a:lnTo>
                    <a:pt x="0" y="8101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17064" tIns="87630" rIns="87631" bIns="87630" numCol="1" spcCol="1270" anchor="ctr" anchorCtr="0">
              <a:noAutofit/>
            </a:bodyPr>
            <a:lstStyle/>
            <a:p>
              <a:pPr lvl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3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Modificar los archivos XML para agregar el TAG </a:t>
              </a:r>
              <a:r>
                <a:rPr lang="es-ES" sz="2300" kern="12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Addenda</a:t>
              </a:r>
              <a:endParaRPr lang="es-MX" sz="2300" kern="1200" dirty="0"/>
            </a:p>
          </p:txBody>
        </p:sp>
        <p:sp>
          <p:nvSpPr>
            <p:cNvPr id="20" name="19 Rectángulo redondeado"/>
            <p:cNvSpPr/>
            <p:nvPr/>
          </p:nvSpPr>
          <p:spPr>
            <a:xfrm>
              <a:off x="1607268" y="3293988"/>
              <a:ext cx="1348422" cy="648096"/>
            </a:xfrm>
            <a:prstGeom prst="roundRect">
              <a:avLst>
                <a:gd name="adj" fmla="val 1000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5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20 Forma libre"/>
            <p:cNvSpPr/>
            <p:nvPr/>
          </p:nvSpPr>
          <p:spPr>
            <a:xfrm>
              <a:off x="1526256" y="4104109"/>
              <a:ext cx="6742112" cy="810120"/>
            </a:xfrm>
            <a:custGeom>
              <a:avLst/>
              <a:gdLst>
                <a:gd name="connsiteX0" fmla="*/ 0 w 6742112"/>
                <a:gd name="connsiteY0" fmla="*/ 81012 h 810120"/>
                <a:gd name="connsiteX1" fmla="*/ 81012 w 6742112"/>
                <a:gd name="connsiteY1" fmla="*/ 0 h 810120"/>
                <a:gd name="connsiteX2" fmla="*/ 6661100 w 6742112"/>
                <a:gd name="connsiteY2" fmla="*/ 0 h 810120"/>
                <a:gd name="connsiteX3" fmla="*/ 6742112 w 6742112"/>
                <a:gd name="connsiteY3" fmla="*/ 81012 h 810120"/>
                <a:gd name="connsiteX4" fmla="*/ 6742112 w 6742112"/>
                <a:gd name="connsiteY4" fmla="*/ 729108 h 810120"/>
                <a:gd name="connsiteX5" fmla="*/ 6661100 w 6742112"/>
                <a:gd name="connsiteY5" fmla="*/ 810120 h 810120"/>
                <a:gd name="connsiteX6" fmla="*/ 81012 w 6742112"/>
                <a:gd name="connsiteY6" fmla="*/ 810120 h 810120"/>
                <a:gd name="connsiteX7" fmla="*/ 0 w 6742112"/>
                <a:gd name="connsiteY7" fmla="*/ 729108 h 810120"/>
                <a:gd name="connsiteX8" fmla="*/ 0 w 6742112"/>
                <a:gd name="connsiteY8" fmla="*/ 81012 h 8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2112" h="810120">
                  <a:moveTo>
                    <a:pt x="0" y="81012"/>
                  </a:moveTo>
                  <a:cubicBezTo>
                    <a:pt x="0" y="36270"/>
                    <a:pt x="36270" y="0"/>
                    <a:pt x="81012" y="0"/>
                  </a:cubicBezTo>
                  <a:lnTo>
                    <a:pt x="6661100" y="0"/>
                  </a:lnTo>
                  <a:cubicBezTo>
                    <a:pt x="6705842" y="0"/>
                    <a:pt x="6742112" y="36270"/>
                    <a:pt x="6742112" y="81012"/>
                  </a:cubicBezTo>
                  <a:lnTo>
                    <a:pt x="6742112" y="729108"/>
                  </a:lnTo>
                  <a:cubicBezTo>
                    <a:pt x="6742112" y="773850"/>
                    <a:pt x="6705842" y="810120"/>
                    <a:pt x="6661100" y="810120"/>
                  </a:cubicBezTo>
                  <a:lnTo>
                    <a:pt x="81012" y="810120"/>
                  </a:lnTo>
                  <a:cubicBezTo>
                    <a:pt x="36270" y="810120"/>
                    <a:pt x="0" y="773850"/>
                    <a:pt x="0" y="729108"/>
                  </a:cubicBezTo>
                  <a:lnTo>
                    <a:pt x="0" y="8101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80000"/>
                <a:hueOff val="-366313"/>
                <a:satOff val="-17423"/>
                <a:lumOff val="17101"/>
                <a:alphaOff val="0"/>
              </a:schemeClr>
            </a:fillRef>
            <a:effectRef idx="2">
              <a:schemeClr val="accent2">
                <a:shade val="80000"/>
                <a:hueOff val="-366313"/>
                <a:satOff val="-17423"/>
                <a:lumOff val="17101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17064" tIns="87630" rIns="87631" bIns="87630" numCol="1" spcCol="1270" anchor="ctr" anchorCtr="0">
              <a:noAutofit/>
            </a:bodyPr>
            <a:lstStyle/>
            <a:p>
              <a:pPr lvl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3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Enviar Archivos XML y PDF juntos y con el mismo Nombre</a:t>
              </a:r>
              <a:endParaRPr lang="es-MX" sz="2300" kern="1200" dirty="0"/>
            </a:p>
          </p:txBody>
        </p:sp>
        <p:sp>
          <p:nvSpPr>
            <p:cNvPr id="22" name="21 Rectángulo redondeado"/>
            <p:cNvSpPr/>
            <p:nvPr/>
          </p:nvSpPr>
          <p:spPr>
            <a:xfrm>
              <a:off x="1607268" y="4185121"/>
              <a:ext cx="1348422" cy="648096"/>
            </a:xfrm>
            <a:prstGeom prst="roundRect">
              <a:avLst>
                <a:gd name="adj" fmla="val 1000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50000"/>
                <a:hueOff val="-29730"/>
                <a:satOff val="-1621"/>
                <a:lumOff val="5521"/>
                <a:alphaOff val="0"/>
              </a:schemeClr>
            </a:fillRef>
            <a:effectRef idx="1">
              <a:schemeClr val="accent2">
                <a:tint val="50000"/>
                <a:hueOff val="-29730"/>
                <a:satOff val="-1621"/>
                <a:lumOff val="5521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22 Forma libre"/>
            <p:cNvSpPr/>
            <p:nvPr/>
          </p:nvSpPr>
          <p:spPr>
            <a:xfrm>
              <a:off x="1526256" y="4995242"/>
              <a:ext cx="6742112" cy="810120"/>
            </a:xfrm>
            <a:custGeom>
              <a:avLst/>
              <a:gdLst>
                <a:gd name="connsiteX0" fmla="*/ 0 w 6742112"/>
                <a:gd name="connsiteY0" fmla="*/ 81012 h 810120"/>
                <a:gd name="connsiteX1" fmla="*/ 81012 w 6742112"/>
                <a:gd name="connsiteY1" fmla="*/ 0 h 810120"/>
                <a:gd name="connsiteX2" fmla="*/ 6661100 w 6742112"/>
                <a:gd name="connsiteY2" fmla="*/ 0 h 810120"/>
                <a:gd name="connsiteX3" fmla="*/ 6742112 w 6742112"/>
                <a:gd name="connsiteY3" fmla="*/ 81012 h 810120"/>
                <a:gd name="connsiteX4" fmla="*/ 6742112 w 6742112"/>
                <a:gd name="connsiteY4" fmla="*/ 729108 h 810120"/>
                <a:gd name="connsiteX5" fmla="*/ 6661100 w 6742112"/>
                <a:gd name="connsiteY5" fmla="*/ 810120 h 810120"/>
                <a:gd name="connsiteX6" fmla="*/ 81012 w 6742112"/>
                <a:gd name="connsiteY6" fmla="*/ 810120 h 810120"/>
                <a:gd name="connsiteX7" fmla="*/ 0 w 6742112"/>
                <a:gd name="connsiteY7" fmla="*/ 729108 h 810120"/>
                <a:gd name="connsiteX8" fmla="*/ 0 w 6742112"/>
                <a:gd name="connsiteY8" fmla="*/ 81012 h 81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2112" h="810120">
                  <a:moveTo>
                    <a:pt x="0" y="81012"/>
                  </a:moveTo>
                  <a:cubicBezTo>
                    <a:pt x="0" y="36270"/>
                    <a:pt x="36270" y="0"/>
                    <a:pt x="81012" y="0"/>
                  </a:cubicBezTo>
                  <a:lnTo>
                    <a:pt x="6661100" y="0"/>
                  </a:lnTo>
                  <a:cubicBezTo>
                    <a:pt x="6705842" y="0"/>
                    <a:pt x="6742112" y="36270"/>
                    <a:pt x="6742112" y="81012"/>
                  </a:cubicBezTo>
                  <a:lnTo>
                    <a:pt x="6742112" y="729108"/>
                  </a:lnTo>
                  <a:cubicBezTo>
                    <a:pt x="6742112" y="773850"/>
                    <a:pt x="6705842" y="810120"/>
                    <a:pt x="6661100" y="810120"/>
                  </a:cubicBezTo>
                  <a:lnTo>
                    <a:pt x="81012" y="810120"/>
                  </a:lnTo>
                  <a:cubicBezTo>
                    <a:pt x="36270" y="810120"/>
                    <a:pt x="0" y="773850"/>
                    <a:pt x="0" y="729108"/>
                  </a:cubicBezTo>
                  <a:lnTo>
                    <a:pt x="0" y="8101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80000"/>
                <a:hueOff val="-732625"/>
                <a:satOff val="-34845"/>
                <a:lumOff val="34201"/>
                <a:alphaOff val="0"/>
              </a:schemeClr>
            </a:fillRef>
            <a:effectRef idx="2">
              <a:schemeClr val="accent2">
                <a:shade val="80000"/>
                <a:hueOff val="-732625"/>
                <a:satOff val="-34845"/>
                <a:lumOff val="34201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17064" tIns="87630" rIns="87631" bIns="87630" numCol="1" spcCol="1270" anchor="ctr" anchorCtr="0">
              <a:noAutofit/>
            </a:bodyPr>
            <a:lstStyle/>
            <a:p>
              <a:pPr lvl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300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Enviar ejemplo de archivo XML para Validación</a:t>
              </a:r>
              <a:endParaRPr lang="es-MX" sz="2300" kern="1200" dirty="0"/>
            </a:p>
          </p:txBody>
        </p:sp>
        <p:sp>
          <p:nvSpPr>
            <p:cNvPr id="24" name="23 Rectángulo redondeado"/>
            <p:cNvSpPr/>
            <p:nvPr/>
          </p:nvSpPr>
          <p:spPr>
            <a:xfrm>
              <a:off x="1607268" y="5076254"/>
              <a:ext cx="1348422" cy="648096"/>
            </a:xfrm>
            <a:prstGeom prst="roundRect">
              <a:avLst>
                <a:gd name="adj" fmla="val 1000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50000"/>
                <a:hueOff val="-59460"/>
                <a:satOff val="-3242"/>
                <a:lumOff val="11042"/>
                <a:alphaOff val="0"/>
              </a:schemeClr>
            </a:fillRef>
            <a:effectRef idx="1">
              <a:schemeClr val="accent2">
                <a:tint val="50000"/>
                <a:hueOff val="-59460"/>
                <a:satOff val="-3242"/>
                <a:lumOff val="11042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1 Título"/>
          <p:cNvSpPr txBox="1">
            <a:spLocks/>
          </p:cNvSpPr>
          <p:nvPr/>
        </p:nvSpPr>
        <p:spPr>
          <a:xfrm>
            <a:off x="179512" y="764704"/>
            <a:ext cx="9361040" cy="11521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ES" sz="3200" dirty="0"/>
              <a:t>¿Tengo que hacer algo diferente para poder </a:t>
            </a:r>
            <a:endParaRPr lang="es-ES" sz="3200" dirty="0" smtClean="0"/>
          </a:p>
          <a:p>
            <a:r>
              <a:rPr lang="es-ES" sz="3200" dirty="0" smtClean="0"/>
              <a:t>entrar </a:t>
            </a:r>
            <a:r>
              <a:rPr lang="es-ES" sz="3200" dirty="0"/>
              <a:t>al esquema de carga masiva?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0" y="1988840"/>
            <a:ext cx="8244407" cy="72008"/>
          </a:xfrm>
          <a:prstGeom prst="rect">
            <a:avLst/>
          </a:prstGeom>
          <a:gradFill flip="none" rotWithShape="1">
            <a:gsLst>
              <a:gs pos="100000">
                <a:srgbClr val="FFF200"/>
              </a:gs>
              <a:gs pos="35000">
                <a:srgbClr val="FF7A00"/>
              </a:gs>
              <a:gs pos="72000">
                <a:srgbClr val="FF0300"/>
              </a:gs>
              <a:gs pos="0">
                <a:srgbClr val="4D080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" name="14 Elipse"/>
          <p:cNvSpPr/>
          <p:nvPr/>
        </p:nvSpPr>
        <p:spPr>
          <a:xfrm>
            <a:off x="521463" y="2268717"/>
            <a:ext cx="864096" cy="7920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15 CuadroTexto"/>
          <p:cNvSpPr txBox="1"/>
          <p:nvPr/>
        </p:nvSpPr>
        <p:spPr>
          <a:xfrm>
            <a:off x="647390" y="2367936"/>
            <a:ext cx="5725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 smtClean="0">
                <a:solidFill>
                  <a:schemeClr val="bg1"/>
                </a:solidFill>
              </a:rPr>
              <a:t>Si</a:t>
            </a:r>
            <a:endParaRPr lang="es-MX" sz="3200" b="1" dirty="0">
              <a:solidFill>
                <a:schemeClr val="bg1"/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2042622" y="3293988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6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endParaRPr lang="es-MX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2051720" y="4149080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6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es-MX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2051720" y="5086925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endParaRPr lang="es-MX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4151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5" grpId="0" animBg="1"/>
      <p:bldP spid="16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0587" y="2204864"/>
            <a:ext cx="8283861" cy="720080"/>
          </a:xfrm>
        </p:spPr>
        <p:txBody>
          <a:bodyPr/>
          <a:lstStyle/>
          <a:p>
            <a:r>
              <a:rPr lang="es-MX" b="1" dirty="0"/>
              <a:t>Un archivo XML con valor fiscal esta compuesto de la siguiente manera :</a:t>
            </a:r>
          </a:p>
          <a:p>
            <a:endParaRPr lang="es-MX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179512" y="836713"/>
            <a:ext cx="9361040" cy="11521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ES" sz="3600" dirty="0"/>
              <a:t>¿A que se refiere con agregar el </a:t>
            </a:r>
            <a:r>
              <a:rPr lang="es-ES" sz="3600" dirty="0" err="1"/>
              <a:t>Tag</a:t>
            </a:r>
            <a:r>
              <a:rPr lang="es-ES" sz="3600" dirty="0"/>
              <a:t> </a:t>
            </a:r>
            <a:endParaRPr lang="es-ES" sz="3600" dirty="0" smtClean="0"/>
          </a:p>
          <a:p>
            <a:r>
              <a:rPr lang="es-ES" sz="3600" dirty="0" smtClean="0"/>
              <a:t>de </a:t>
            </a:r>
            <a:r>
              <a:rPr lang="es-ES" sz="3600" dirty="0" err="1"/>
              <a:t>Addenda</a:t>
            </a:r>
            <a:r>
              <a:rPr lang="es-ES" sz="3600" dirty="0"/>
              <a:t>?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0" y="1988840"/>
            <a:ext cx="8244407" cy="72008"/>
          </a:xfrm>
          <a:prstGeom prst="rect">
            <a:avLst/>
          </a:prstGeom>
          <a:gradFill flip="none" rotWithShape="1">
            <a:gsLst>
              <a:gs pos="100000">
                <a:srgbClr val="FFF200"/>
              </a:gs>
              <a:gs pos="35000">
                <a:srgbClr val="FF7A00"/>
              </a:gs>
              <a:gs pos="72000">
                <a:srgbClr val="FF0300"/>
              </a:gs>
              <a:gs pos="0">
                <a:srgbClr val="4D080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86" y="3212976"/>
            <a:ext cx="7654452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30893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97160" y="2348880"/>
            <a:ext cx="8251304" cy="4176464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 err="1"/>
              <a:t>Tag</a:t>
            </a:r>
            <a:r>
              <a:rPr lang="es-MX" sz="2800" dirty="0"/>
              <a:t>-Datos del Comprobante electrónico.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 err="1"/>
              <a:t>Tag</a:t>
            </a:r>
            <a:r>
              <a:rPr lang="es-MX" sz="2800" dirty="0"/>
              <a:t>-Datos del Emisor.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 err="1"/>
              <a:t>Tag</a:t>
            </a:r>
            <a:r>
              <a:rPr lang="es-MX" sz="2800" dirty="0"/>
              <a:t>-Datos del Receptor.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 err="1"/>
              <a:t>Tag</a:t>
            </a:r>
            <a:r>
              <a:rPr lang="es-MX" sz="2800" dirty="0"/>
              <a:t>-Conceptos.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 err="1" smtClean="0"/>
              <a:t>Tag</a:t>
            </a:r>
            <a:r>
              <a:rPr lang="es-MX" sz="2800" dirty="0" smtClean="0"/>
              <a:t>-Impuestos.</a:t>
            </a:r>
            <a:endParaRPr lang="es-MX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 err="1"/>
              <a:t>Tag</a:t>
            </a:r>
            <a:r>
              <a:rPr lang="es-MX" sz="2800" dirty="0"/>
              <a:t>-Complementos.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800" dirty="0" err="1"/>
              <a:t>Tag-Addenda</a:t>
            </a:r>
            <a:r>
              <a:rPr lang="es-MX" sz="2800" dirty="0"/>
              <a:t> (Opcional no Regulado fiscalmente)</a:t>
            </a:r>
          </a:p>
          <a:p>
            <a:endParaRPr lang="es-MX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179512" y="620688"/>
            <a:ext cx="9361040" cy="11521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MX" dirty="0"/>
              <a:t>¿Que datos contiene el XML?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0" y="1988840"/>
            <a:ext cx="8244407" cy="72008"/>
          </a:xfrm>
          <a:prstGeom prst="rect">
            <a:avLst/>
          </a:prstGeom>
          <a:gradFill flip="none" rotWithShape="1">
            <a:gsLst>
              <a:gs pos="100000">
                <a:srgbClr val="FFF200"/>
              </a:gs>
              <a:gs pos="35000">
                <a:srgbClr val="FF7A00"/>
              </a:gs>
              <a:gs pos="72000">
                <a:srgbClr val="FF0300"/>
              </a:gs>
              <a:gs pos="0">
                <a:srgbClr val="4D080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5805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844824"/>
            <a:ext cx="8748464" cy="946849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s-MX" dirty="0"/>
              <a:t>El </a:t>
            </a:r>
            <a:r>
              <a:rPr lang="es-MX" dirty="0" err="1"/>
              <a:t>Tag</a:t>
            </a:r>
            <a:r>
              <a:rPr lang="es-MX" dirty="0"/>
              <a:t> adenda con apertura y cierre para que sea </a:t>
            </a:r>
            <a:r>
              <a:rPr lang="es-MX" dirty="0" smtClean="0"/>
              <a:t>válido </a:t>
            </a:r>
            <a:r>
              <a:rPr lang="es-MX" dirty="0"/>
              <a:t>&lt;</a:t>
            </a:r>
            <a:r>
              <a:rPr lang="es-MX" dirty="0" err="1"/>
              <a:t>cfdi:Addenda</a:t>
            </a:r>
            <a:r>
              <a:rPr lang="es-MX" dirty="0"/>
              <a:t>&gt;&lt;/</a:t>
            </a:r>
            <a:r>
              <a:rPr lang="es-MX" dirty="0" err="1"/>
              <a:t>cfdi:Addenda</a:t>
            </a:r>
            <a:r>
              <a:rPr lang="es-MX" dirty="0"/>
              <a:t>&gt;</a:t>
            </a:r>
          </a:p>
          <a:p>
            <a:pPr marL="342900" indent="-342900">
              <a:buFont typeface="+mj-lt"/>
              <a:buAutoNum type="arabicPeriod"/>
            </a:pPr>
            <a:r>
              <a:rPr lang="es-MX" dirty="0"/>
              <a:t>El </a:t>
            </a:r>
            <a:r>
              <a:rPr lang="es-MX" dirty="0" err="1"/>
              <a:t>Tag</a:t>
            </a:r>
            <a:r>
              <a:rPr lang="es-MX" dirty="0"/>
              <a:t> &lt;</a:t>
            </a:r>
            <a:r>
              <a:rPr lang="es-MX" dirty="0" err="1"/>
              <a:t>requestForPayment</a:t>
            </a:r>
            <a:r>
              <a:rPr lang="es-MX" dirty="0"/>
              <a:t>&gt;&lt;/</a:t>
            </a:r>
            <a:r>
              <a:rPr lang="es-MX" dirty="0" err="1"/>
              <a:t>requestForPayment</a:t>
            </a:r>
            <a:r>
              <a:rPr lang="es-MX" dirty="0"/>
              <a:t>&gt;.</a:t>
            </a:r>
          </a:p>
          <a:p>
            <a:pPr marL="342900" indent="-342900">
              <a:buFont typeface="+mj-lt"/>
              <a:buAutoNum type="arabicPeriod"/>
            </a:pPr>
            <a:r>
              <a:rPr lang="es-MX" dirty="0"/>
              <a:t>El </a:t>
            </a:r>
            <a:r>
              <a:rPr lang="es-MX" dirty="0" err="1"/>
              <a:t>Tag</a:t>
            </a:r>
            <a:r>
              <a:rPr lang="es-MX" dirty="0"/>
              <a:t> &lt;</a:t>
            </a:r>
            <a:r>
              <a:rPr lang="es-MX" dirty="0" err="1"/>
              <a:t>SucursalEntrega</a:t>
            </a:r>
            <a:r>
              <a:rPr lang="es-MX" dirty="0"/>
              <a:t>&gt;&lt;/</a:t>
            </a:r>
            <a:r>
              <a:rPr lang="es-MX" dirty="0" err="1"/>
              <a:t>SucursalEntrega</a:t>
            </a:r>
            <a:r>
              <a:rPr lang="es-MX" dirty="0"/>
              <a:t>&gt;.</a:t>
            </a:r>
          </a:p>
          <a:p>
            <a:endParaRPr lang="es-MX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107504" y="404665"/>
            <a:ext cx="9361040" cy="11521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MX" dirty="0"/>
              <a:t>¿Qué </a:t>
            </a:r>
            <a:r>
              <a:rPr lang="es-MX" dirty="0" smtClean="0"/>
              <a:t>tengo </a:t>
            </a:r>
            <a:r>
              <a:rPr lang="es-MX" dirty="0"/>
              <a:t>que agregar a la adenda?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0" y="1628800"/>
            <a:ext cx="8244407" cy="72008"/>
          </a:xfrm>
          <a:prstGeom prst="rect">
            <a:avLst/>
          </a:prstGeom>
          <a:gradFill flip="none" rotWithShape="1">
            <a:gsLst>
              <a:gs pos="100000">
                <a:srgbClr val="FFF200"/>
              </a:gs>
              <a:gs pos="35000">
                <a:srgbClr val="FF7A00"/>
              </a:gs>
              <a:gs pos="72000">
                <a:srgbClr val="FF0300"/>
              </a:gs>
              <a:gs pos="0">
                <a:srgbClr val="4D080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15" y="3068960"/>
            <a:ext cx="8010525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323528" y="2679015"/>
            <a:ext cx="7172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Revisar detalle de tipos y longitudes  de campos en el documento  Técnico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242266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05272" y="2265777"/>
            <a:ext cx="7747248" cy="1613229"/>
          </a:xfrm>
        </p:spPr>
        <p:txBody>
          <a:bodyPr>
            <a:normAutofit fontScale="92500" lnSpcReduction="10000"/>
          </a:bodyPr>
          <a:lstStyle/>
          <a:p>
            <a:r>
              <a:rPr lang="es-MX" sz="2800" dirty="0"/>
              <a:t>Los campos antes mencionados son los mínimos </a:t>
            </a:r>
            <a:r>
              <a:rPr lang="es-MX" sz="2800" dirty="0" smtClean="0"/>
              <a:t>indispensables para </a:t>
            </a:r>
            <a:r>
              <a:rPr lang="es-MX" sz="2800" dirty="0"/>
              <a:t>el correcto funcionamiento pero no se limita a que existan mas </a:t>
            </a:r>
            <a:r>
              <a:rPr lang="es-MX" sz="2800" dirty="0" smtClean="0"/>
              <a:t>campos </a:t>
            </a:r>
            <a:r>
              <a:rPr lang="es-MX" sz="2800" dirty="0"/>
              <a:t>a conveniencia del usuario.</a:t>
            </a:r>
          </a:p>
          <a:p>
            <a:endParaRPr lang="es-MX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251520" y="836713"/>
            <a:ext cx="9361040" cy="11521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MX" sz="3600" dirty="0"/>
              <a:t>¿Si agrego mas campos de los requeridos </a:t>
            </a:r>
          </a:p>
          <a:p>
            <a:r>
              <a:rPr lang="es-MX" sz="3600" dirty="0"/>
              <a:t>a la adenda funciona?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099" y="-2731"/>
            <a:ext cx="748693" cy="839443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59" y="8449"/>
            <a:ext cx="839445" cy="756255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513" y="19715"/>
            <a:ext cx="794068" cy="84700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6" y="-4539"/>
            <a:ext cx="809193" cy="839444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0" y="1988840"/>
            <a:ext cx="8244407" cy="72008"/>
          </a:xfrm>
          <a:prstGeom prst="rect">
            <a:avLst/>
          </a:prstGeom>
          <a:gradFill flip="none" rotWithShape="1">
            <a:gsLst>
              <a:gs pos="100000">
                <a:srgbClr val="FFF200"/>
              </a:gs>
              <a:gs pos="35000">
                <a:srgbClr val="FF7A00"/>
              </a:gs>
              <a:gs pos="72000">
                <a:srgbClr val="FF0300"/>
              </a:gs>
              <a:gs pos="0">
                <a:srgbClr val="4D080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9 Elipse"/>
          <p:cNvSpPr/>
          <p:nvPr/>
        </p:nvSpPr>
        <p:spPr>
          <a:xfrm>
            <a:off x="315551" y="3848389"/>
            <a:ext cx="1080120" cy="99011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10 CuadroTexto"/>
          <p:cNvSpPr txBox="1"/>
          <p:nvPr/>
        </p:nvSpPr>
        <p:spPr>
          <a:xfrm>
            <a:off x="531575" y="4055702"/>
            <a:ext cx="715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 smtClean="0">
                <a:solidFill>
                  <a:schemeClr val="bg1"/>
                </a:solidFill>
              </a:rPr>
              <a:t>Si</a:t>
            </a:r>
            <a:endParaRPr lang="es-MX" sz="3200" b="1" dirty="0">
              <a:solidFill>
                <a:schemeClr val="bg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842811"/>
            <a:ext cx="6272106" cy="2826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958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9" grpId="0" animBg="1"/>
      <p:bldP spid="10" grpId="0" animBg="1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a">
  <a:themeElements>
    <a:clrScheme name="Perspectiva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201</TotalTime>
  <Words>395</Words>
  <Application>Microsoft Office PowerPoint</Application>
  <PresentationFormat>Presentación en pantalla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Perspectiva</vt:lpstr>
      <vt:lpstr>Programa de carga masiva para proveedores</vt:lpstr>
      <vt:lpstr>¿Que es la Carga Masiva?</vt:lpstr>
      <vt:lpstr>¿Porqué existen dos maneras? </vt:lpstr>
      <vt:lpstr>¿Cual es la diferencia de la carga masiva?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Programa de carga masiva para proveedores</dc:title>
  <dc:creator>Praxis</dc:creator>
  <cp:lastModifiedBy>Praxis</cp:lastModifiedBy>
  <cp:revision>23</cp:revision>
  <dcterms:created xsi:type="dcterms:W3CDTF">2015-04-27T15:33:33Z</dcterms:created>
  <dcterms:modified xsi:type="dcterms:W3CDTF">2015-04-27T20:38:09Z</dcterms:modified>
</cp:coreProperties>
</file>